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5" r:id="rId3"/>
  </p:sldMasterIdLst>
  <p:notesMasterIdLst>
    <p:notesMasterId r:id="rId56"/>
  </p:notesMasterIdLst>
  <p:handoutMasterIdLst>
    <p:handoutMasterId r:id="rId57"/>
  </p:handoutMasterIdLst>
  <p:sldIdLst>
    <p:sldId id="394" r:id="rId4"/>
    <p:sldId id="553" r:id="rId5"/>
    <p:sldId id="554" r:id="rId6"/>
    <p:sldId id="555" r:id="rId7"/>
    <p:sldId id="556" r:id="rId8"/>
    <p:sldId id="557" r:id="rId9"/>
    <p:sldId id="558" r:id="rId10"/>
    <p:sldId id="559" r:id="rId11"/>
    <p:sldId id="560" r:id="rId12"/>
    <p:sldId id="561" r:id="rId13"/>
    <p:sldId id="562" r:id="rId14"/>
    <p:sldId id="563" r:id="rId15"/>
    <p:sldId id="564" r:id="rId16"/>
    <p:sldId id="565" r:id="rId17"/>
    <p:sldId id="566" r:id="rId18"/>
    <p:sldId id="567" r:id="rId19"/>
    <p:sldId id="568" r:id="rId20"/>
    <p:sldId id="569" r:id="rId21"/>
    <p:sldId id="605" r:id="rId22"/>
    <p:sldId id="606" r:id="rId23"/>
    <p:sldId id="570" r:id="rId24"/>
    <p:sldId id="571" r:id="rId25"/>
    <p:sldId id="572" r:id="rId26"/>
    <p:sldId id="573" r:id="rId27"/>
    <p:sldId id="574" r:id="rId28"/>
    <p:sldId id="575" r:id="rId29"/>
    <p:sldId id="576" r:id="rId30"/>
    <p:sldId id="577" r:id="rId31"/>
    <p:sldId id="578" r:id="rId32"/>
    <p:sldId id="579" r:id="rId33"/>
    <p:sldId id="580" r:id="rId34"/>
    <p:sldId id="581" r:id="rId35"/>
    <p:sldId id="582" r:id="rId36"/>
    <p:sldId id="583" r:id="rId37"/>
    <p:sldId id="584" r:id="rId38"/>
    <p:sldId id="585" r:id="rId39"/>
    <p:sldId id="586" r:id="rId40"/>
    <p:sldId id="587" r:id="rId41"/>
    <p:sldId id="588" r:id="rId42"/>
    <p:sldId id="589" r:id="rId43"/>
    <p:sldId id="590" r:id="rId44"/>
    <p:sldId id="591" r:id="rId45"/>
    <p:sldId id="592" r:id="rId46"/>
    <p:sldId id="593" r:id="rId47"/>
    <p:sldId id="596" r:id="rId48"/>
    <p:sldId id="597" r:id="rId49"/>
    <p:sldId id="598" r:id="rId50"/>
    <p:sldId id="599" r:id="rId51"/>
    <p:sldId id="600" r:id="rId52"/>
    <p:sldId id="604" r:id="rId53"/>
    <p:sldId id="602" r:id="rId54"/>
    <p:sldId id="603" r:id="rId5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B816D"/>
    <a:srgbClr val="663606"/>
    <a:srgbClr val="FB81B6"/>
    <a:srgbClr val="F9F0AB"/>
    <a:srgbClr val="F9E6AB"/>
    <a:srgbClr val="F9FAAB"/>
    <a:srgbClr val="767691"/>
    <a:srgbClr val="7676AA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4" autoAdjust="0"/>
    <p:restoredTop sz="86446" autoAdjust="0"/>
  </p:normalViewPr>
  <p:slideViewPr>
    <p:cSldViewPr>
      <p:cViewPr varScale="1">
        <p:scale>
          <a:sx n="92" d="100"/>
          <a:sy n="92" d="100"/>
        </p:scale>
        <p:origin x="366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48" y="168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1/8/2016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*</a:t>
            </a:r>
            <a:endParaRPr lang="en-US" sz="120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/>
              <a:t>07/16/96</a:t>
            </a:r>
            <a:endParaRPr lang="en-US" sz="12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*</a:t>
            </a:r>
            <a:endParaRPr lang="en-US" sz="120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r>
              <a:rPr lang="en-US"/>
              <a:t>##</a:t>
            </a:r>
            <a:endParaRPr lang="en-US" sz="1200"/>
          </a:p>
        </p:txBody>
      </p:sp>
      <p:sp>
        <p:nvSpPr>
          <p:cNvPr id="1421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1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8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3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6468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58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smtClean="0">
              <a:solidFill>
                <a:prstClr val="black"/>
              </a:solidFill>
            </a:endParaRPr>
          </a:p>
          <a:p>
            <a:r>
              <a:rPr lang="en-US" sz="1000" smtClean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 smtClean="0">
                <a:solidFill>
                  <a:prstClr val="black"/>
                </a:solidFill>
              </a:rPr>
              <a:t> </a:t>
            </a:r>
            <a:r>
              <a:rPr lang="en-US" sz="1000" smtClean="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08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833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Software University Foundation – </a:t>
            </a:r>
            <a:r>
              <a:rPr lang="en-US" u="sng" dirty="0" smtClean="0">
                <a:solidFill>
                  <a:prstClr val="black"/>
                </a:solidFill>
                <a:hlinkClick r:id="rId3"/>
              </a:rPr>
              <a:t>http://softuni.org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This work is licensed under the </a:t>
            </a:r>
            <a:r>
              <a:rPr lang="en-US" u="sng" noProof="1" smtClean="0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noProof="1" smtClean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license.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678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603A14"/>
                </a:solidFill>
              </a:rPr>
              <a:t>?</a:t>
            </a:r>
            <a:endParaRPr lang="en-US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 smtClean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69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/>
              <a:pPr/>
              <a:t>1/8/2016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/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282575" indent="-282575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None/>
              <a:tabLst>
                <a:tab pos="282575" algn="l"/>
              </a:tabLst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Example description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081" y="1828801"/>
            <a:ext cx="11173090" cy="588044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18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555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0D911-83BB-42CC-8AFC-D48971E1F1A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1/8/2016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/>
              <a:pPr/>
              <a:t>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3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F45A8-6B72-4351-9373-B56B42FEC9F1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1/8/2016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hyperlink" Target="http://www.dofactory.com/net/strategy-design-patter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hyperlink" Target="http://www.indeavr.com/" TargetMode="External"/><Relationship Id="rId18" Type="http://schemas.openxmlformats.org/officeDocument/2006/relationships/image" Target="../media/image29.png"/><Relationship Id="rId3" Type="http://schemas.openxmlformats.org/officeDocument/2006/relationships/hyperlink" Target="http://www.luxoft.com/" TargetMode="External"/><Relationship Id="rId21" Type="http://schemas.openxmlformats.org/officeDocument/2006/relationships/hyperlink" Target="http://www.superhosting.bg/" TargetMode="External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7.png"/><Relationship Id="rId17" Type="http://schemas.openxmlformats.org/officeDocument/2006/relationships/hyperlink" Target="http://www.infragistics.com/" TargetMode="External"/><Relationship Id="rId2" Type="http://schemas.openxmlformats.org/officeDocument/2006/relationships/notesSlide" Target="../notesSlides/notesSlide5.xml"/><Relationship Id="rId16" Type="http://schemas.openxmlformats.org/officeDocument/2006/relationships/hyperlink" Target="https://softuni.bg/courses/oop/" TargetMode="External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s://softuni.bg/" TargetMode="External"/><Relationship Id="rId10" Type="http://schemas.openxmlformats.org/officeDocument/2006/relationships/image" Target="../media/image26.png"/><Relationship Id="rId19" Type="http://schemas.openxmlformats.org/officeDocument/2006/relationships/hyperlink" Target="http://netpeak.bg/" TargetMode="External"/><Relationship Id="rId4" Type="http://schemas.openxmlformats.org/officeDocument/2006/relationships/image" Target="../media/image23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28.png"/><Relationship Id="rId22" Type="http://schemas.openxmlformats.org/officeDocument/2006/relationships/image" Target="../media/image31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22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english-intro-csharp-book/" TargetMode="External"/><Relationship Id="rId4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6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3" y="1114448"/>
            <a:ext cx="7772400" cy="1171552"/>
          </a:xfrm>
        </p:spPr>
        <p:txBody>
          <a:bodyPr>
            <a:normAutofit/>
          </a:bodyPr>
          <a:lstStyle/>
          <a:p>
            <a:r>
              <a:rPr lang="en-US" sz="4800" dirty="0"/>
              <a:t>High-Quality Methods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08412" y="2421192"/>
            <a:ext cx="7549097" cy="1388808"/>
          </a:xfrm>
        </p:spPr>
        <p:txBody>
          <a:bodyPr>
            <a:noAutofit/>
          </a:bodyPr>
          <a:lstStyle/>
          <a:p>
            <a:r>
              <a:rPr lang="en-US" sz="3600" dirty="0"/>
              <a:t>Design and Implement High-Quality </a:t>
            </a:r>
            <a:r>
              <a:rPr lang="en-US" sz="3600" dirty="0" smtClean="0"/>
              <a:t>Methods. Cohesion and Coupling</a:t>
            </a:r>
            <a:endParaRPr lang="en-US" sz="3600" dirty="0"/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2" descr="http://www.ci.wellington.fl.us/html/Departments/Engineering/images/engineering_abstract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63306" y="3906914"/>
            <a:ext cx="4670813" cy="2417687"/>
          </a:xfrm>
          <a:prstGeom prst="roundRect">
            <a:avLst>
              <a:gd name="adj" fmla="val 7602"/>
            </a:avLst>
          </a:prstGeom>
          <a:noFill/>
        </p:spPr>
      </p:pic>
      <p:sp>
        <p:nvSpPr>
          <p:cNvPr id="21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3434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132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257800"/>
            <a:ext cx="3187613" cy="363552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598962"/>
            <a:ext cx="3187613" cy="331235"/>
          </a:xfrm>
        </p:spPr>
        <p:txBody>
          <a:bodyPr/>
          <a:lstStyle/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softuni.bg</a:t>
            </a:r>
            <a:endParaRPr lang="en-US" dirty="0"/>
          </a:p>
        </p:txBody>
      </p:sp>
      <p:pic>
        <p:nvPicPr>
          <p:cNvPr id="17" name="Picture 16" descr="http://softuni.b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27412" y="3906914"/>
            <a:ext cx="2133598" cy="234148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 rot="576164">
            <a:off x="4776912" y="3744343"/>
            <a:ext cx="186942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High-Quality</a:t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Code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dirty="0" smtClean="0"/>
              <a:t>Use the correct exception handling instead:</a:t>
            </a:r>
            <a:endParaRPr lang="en-US" noProof="1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Indicating </a:t>
            </a:r>
            <a:r>
              <a:rPr lang="en-US" smtClean="0"/>
              <a:t>an Error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2589" y="2023258"/>
            <a:ext cx="10563648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internal object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GetValue(string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propertyName)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PropertyDescriptor descriptor =   		  	  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this.propertyDescriptors[propertyName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(descriptor == null)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throw new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ArgumentException("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Property name: "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+ propertyName + " does not exists!"); 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	</a:t>
            </a:r>
            <a:endParaRPr lang="en-US" b="1" noProof="1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descriptor.GetDataBoundValue();</a:t>
            </a:r>
          </a:p>
          <a:p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1612" y="2208087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39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 smtClean="0"/>
              <a:t>Method that does something different than its name is wrong</a:t>
            </a:r>
            <a:br>
              <a:rPr lang="en-US" sz="3200" dirty="0" smtClean="0"/>
            </a:br>
            <a:r>
              <a:rPr lang="en-US" sz="3200" dirty="0" smtClean="0"/>
              <a:t>for at least one of these reasons: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ym typeface="Wingdings" pitchFamily="2" charset="2"/>
              </a:rPr>
              <a:t>The method sometimes returns incorrect result 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bug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ym typeface="Wingdings" pitchFamily="2" charset="2"/>
              </a:rPr>
              <a:t>The method returns incorrect result when its input is incorrect 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low quality</a:t>
            </a:r>
          </a:p>
          <a:p>
            <a:pPr lvl="2">
              <a:lnSpc>
                <a:spcPct val="100000"/>
              </a:lnSpc>
            </a:pPr>
            <a:r>
              <a:rPr lang="en-US" sz="2600" dirty="0" smtClean="0">
                <a:sym typeface="Wingdings" pitchFamily="2" charset="2"/>
              </a:rPr>
              <a:t>Could be acceptable for private methods only</a:t>
            </a:r>
            <a:endParaRPr lang="en-US" sz="26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The method does too many things </a:t>
            </a:r>
            <a:r>
              <a:rPr lang="en-US" sz="2800" dirty="0">
                <a:sym typeface="Wingdings" pitchFamily="2" charset="2"/>
              </a:rPr>
              <a:t>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 bad cohesion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The method has side effects </a:t>
            </a:r>
            <a:r>
              <a:rPr lang="en-US" sz="2800" dirty="0" smtClean="0">
                <a:sym typeface="Wingdings" pitchFamily="2" charset="2"/>
              </a:rPr>
              <a:t>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spaghetti code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sym typeface="Wingdings" pitchFamily="2" charset="2"/>
              </a:rPr>
              <a:t>Method returns strange value when an error condition happens 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it should indicate the error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Symptoms of Wrong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93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Wrong Methods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58695" y="1066800"/>
            <a:ext cx="11098317" cy="2676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long Sum(int[] elements)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long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 = 0;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i = 0; i &lt; elements.Length; i++)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19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sum + elements[i];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elements[i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 = 0; // Hidden side effect</a:t>
            </a: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19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sum;</a:t>
            </a:r>
          </a:p>
          <a:p>
            <a:pPr>
              <a:lnSpc>
                <a:spcPct val="70000"/>
              </a:lnSpc>
            </a:pP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19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58695" y="3859976"/>
            <a:ext cx="11098317" cy="2676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CalcTriangleArea(double a, double b, double c)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 &lt;= 0 || b &lt;= 0 || c &lt;= 0)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19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0; // Incorrect result</a:t>
            </a: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19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 = (a + b + c) / 2;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 = Math.Sqrt(s * (s - a) * (s - b) * (s - c));</a:t>
            </a:r>
          </a:p>
          <a:p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area;</a:t>
            </a:r>
          </a:p>
          <a:p>
            <a:pPr>
              <a:lnSpc>
                <a:spcPct val="70000"/>
              </a:lnSpc>
            </a:pPr>
            <a:r>
              <a:rPr lang="en-US" sz="19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90212" y="1295400"/>
            <a:ext cx="914400" cy="914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90212" y="4038600"/>
            <a:ext cx="914400" cy="9144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68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Methods should have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strong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cohesion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Should address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single task </a:t>
            </a:r>
            <a:r>
              <a:rPr lang="en-US" dirty="0" smtClean="0"/>
              <a:t>and address it well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Should have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clear intent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Methods that </a:t>
            </a:r>
            <a:r>
              <a:rPr lang="en-US" dirty="0" smtClean="0"/>
              <a:t>address </a:t>
            </a:r>
            <a:r>
              <a:rPr lang="en-US" dirty="0" smtClean="0"/>
              <a:t>several tasks in the same time are hard to be named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Strong cohesion is used in engineering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 computer hardware any PC component solves a single task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 hard disk performs a single task – storage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 Cohesion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30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Functional cohesion </a:t>
            </a:r>
            <a:r>
              <a:rPr lang="en-US" dirty="0" smtClean="0"/>
              <a:t>(independent function)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Method performs certain well-defined calculation and returns a single result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entire input is passed through parameters and the entire output is returned as result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 external dependencies or side effects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Acceptable Types of Cohesion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320456" y="4793031"/>
            <a:ext cx="9547913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Math.Sqrt(value)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 square root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0456" y="6046113"/>
            <a:ext cx="9547913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tring.Substring(str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startIndex, length)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320456" y="5436513"/>
            <a:ext cx="9547913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har.IsLetterOrDigit(ch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6369" y="4655914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6369" y="5284110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6369" y="5867400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96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Sequential cohesion </a:t>
            </a:r>
            <a:r>
              <a:rPr lang="en-US" dirty="0" smtClean="0"/>
              <a:t>(algorithm)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Method performs certain sequence of operations to perform a single task and achieve certain result</a:t>
            </a:r>
          </a:p>
          <a:p>
            <a:pPr lvl="2">
              <a:lnSpc>
                <a:spcPct val="100000"/>
              </a:lnSpc>
            </a:pPr>
            <a:r>
              <a:rPr lang="en-US" sz="2600" dirty="0" smtClean="0"/>
              <a:t>It encapsulates an algorithm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Example:</a:t>
            </a:r>
          </a:p>
          <a:p>
            <a:pPr lvl="2">
              <a:lnSpc>
                <a:spcPct val="100000"/>
              </a:lnSpc>
            </a:pPr>
            <a:endParaRPr lang="en-US" sz="2600" dirty="0" smtClean="0"/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Connect to mail server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Send message headers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Send message body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Disconnect from the server</a:t>
            </a: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Acceptable Types of Cohesion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3975736"/>
            <a:ext cx="9803157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SendEmail(recipient, subject, body)</a:t>
            </a: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812" y="3810000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61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Communicational cohesion </a:t>
            </a:r>
            <a:r>
              <a:rPr lang="en-US" dirty="0" smtClean="0"/>
              <a:t>(common data)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A set of operations used to process certain data and produce a result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Example:</a:t>
            </a:r>
          </a:p>
          <a:p>
            <a:pPr lvl="2">
              <a:lnSpc>
                <a:spcPct val="100000"/>
              </a:lnSpc>
            </a:pPr>
            <a:endParaRPr lang="en-US" sz="2600" dirty="0" smtClean="0"/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Retrieve input data from database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Perform internal calculations over retrieved data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Build the report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Format the report as Excel worksheet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Display the Excel worksheet on the screen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Acceptable Types of Cohesion (3)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2989028"/>
            <a:ext cx="9803157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DisplayAnnualExpensesReport(int employeeId)</a:t>
            </a: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812" y="2808514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80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Temporal cohesion </a:t>
            </a:r>
            <a:r>
              <a:rPr lang="en-US" dirty="0" smtClean="0"/>
              <a:t>(time related activities)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Operations that are generally not related but need to happen in a certain moment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Examples:</a:t>
            </a:r>
          </a:p>
          <a:p>
            <a:pPr lvl="1">
              <a:lnSpc>
                <a:spcPct val="100000"/>
              </a:lnSpc>
            </a:pPr>
            <a:endParaRPr lang="en-US" sz="2800" dirty="0" smtClean="0"/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Load user settings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Check for updates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Load all invoices from the database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endParaRPr lang="en-US" sz="2600" dirty="0" smtClean="0"/>
          </a:p>
          <a:p>
            <a:pPr marL="1076325" lvl="2" indent="-427038">
              <a:lnSpc>
                <a:spcPct val="100000"/>
              </a:lnSpc>
            </a:pPr>
            <a:r>
              <a:rPr lang="en-US" sz="2600" dirty="0" smtClean="0"/>
              <a:t>Sequence of actions to handle the event</a:t>
            </a:r>
            <a:endParaRPr lang="en-US" sz="28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 smtClean="0"/>
              <a:t>Acceptable Types of Cohesion (4)</a:t>
            </a:r>
            <a:endParaRPr lang="en-US" sz="3800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3458384"/>
            <a:ext cx="9803157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InitializeApplication()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65212" y="5685997"/>
            <a:ext cx="9803157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ButtonConfirmClick()</a:t>
            </a:r>
          </a:p>
        </p:txBody>
      </p:sp>
      <p:pic>
        <p:nvPicPr>
          <p:cNvPr id="9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812" y="3254830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812" y="5505052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60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4400" dirty="0" smtClean="0">
                <a:solidFill>
                  <a:srgbClr val="FB816D"/>
                </a:solidFill>
              </a:rPr>
              <a:t>Logical cohesion</a:t>
            </a:r>
          </a:p>
          <a:p>
            <a:pPr lvl="1">
              <a:lnSpc>
                <a:spcPct val="120000"/>
              </a:lnSpc>
            </a:pPr>
            <a:r>
              <a:rPr lang="en-US" sz="3900" dirty="0" smtClean="0"/>
              <a:t>Performs a different operation depending on an input parameter</a:t>
            </a:r>
          </a:p>
          <a:p>
            <a:pPr lvl="1">
              <a:lnSpc>
                <a:spcPct val="120000"/>
              </a:lnSpc>
            </a:pPr>
            <a:r>
              <a:rPr lang="en-US" sz="3900" dirty="0" smtClean="0"/>
              <a:t>Incorrect example:</a:t>
            </a:r>
          </a:p>
          <a:p>
            <a:pPr lvl="1">
              <a:lnSpc>
                <a:spcPct val="120000"/>
              </a:lnSpc>
            </a:pPr>
            <a:endParaRPr lang="en-US" sz="3800" dirty="0" smtClean="0"/>
          </a:p>
          <a:p>
            <a:pPr lvl="1">
              <a:lnSpc>
                <a:spcPct val="120000"/>
              </a:lnSpc>
            </a:pPr>
            <a:endParaRPr lang="en-US" sz="3800" dirty="0" smtClean="0"/>
          </a:p>
          <a:p>
            <a:pPr lvl="1">
              <a:lnSpc>
                <a:spcPct val="120000"/>
              </a:lnSpc>
            </a:pPr>
            <a:endParaRPr lang="en-US" sz="3800" dirty="0" smtClean="0"/>
          </a:p>
          <a:p>
            <a:pPr lvl="1">
              <a:lnSpc>
                <a:spcPct val="120000"/>
              </a:lnSpc>
            </a:pPr>
            <a:endParaRPr lang="en-US" sz="3800" dirty="0" smtClean="0"/>
          </a:p>
          <a:p>
            <a:pPr lvl="1">
              <a:lnSpc>
                <a:spcPct val="120000"/>
              </a:lnSpc>
              <a:spcBef>
                <a:spcPts val="1800"/>
              </a:spcBef>
            </a:pPr>
            <a:r>
              <a:rPr lang="en-US" sz="3900" dirty="0" smtClean="0"/>
              <a:t>Can be acceptable in event handlers</a:t>
            </a:r>
          </a:p>
          <a:p>
            <a:pPr lvl="2">
              <a:lnSpc>
                <a:spcPct val="120000"/>
              </a:lnSpc>
            </a:pPr>
            <a:r>
              <a:rPr lang="en-US" sz="3600" dirty="0" smtClean="0"/>
              <a:t>E.g. the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KeyDown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600" dirty="0" smtClean="0"/>
              <a:t>event in Windows Forms)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Unacceptable Cohesion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3048000"/>
            <a:ext cx="9879357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object ReadAll(int operationCode)</a:t>
            </a: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</a:t>
            </a: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(operationCode == 1) … // Read person name</a:t>
            </a: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</a:t>
            </a: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(operationCode == 2) … // Read address</a:t>
            </a: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</a:t>
            </a: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(operationCode == 3) … // Read date</a:t>
            </a: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  <a:endParaRPr lang="en-US" sz="22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80612" y="3222168"/>
            <a:ext cx="705369" cy="70536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98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866398"/>
            <a:ext cx="11804822" cy="5763002"/>
          </a:xfrm>
        </p:spPr>
        <p:txBody>
          <a:bodyPr>
            <a:normAutofit/>
          </a:bodyPr>
          <a:lstStyle/>
          <a:p>
            <a:r>
              <a:rPr lang="en-US" sz="3600" dirty="0"/>
              <a:t>Encapsulates an algorithm inside a class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Making </a:t>
            </a:r>
            <a:r>
              <a:rPr lang="en-US" sz="3600" dirty="0"/>
              <a:t>each algorithm replaceable by others</a:t>
            </a:r>
          </a:p>
          <a:p>
            <a:pPr lvl="2">
              <a:lnSpc>
                <a:spcPct val="100000"/>
              </a:lnSpc>
            </a:pPr>
            <a:r>
              <a:rPr lang="en-US" sz="3200" dirty="0"/>
              <a:t>All the algorithms can work with the same data transparently</a:t>
            </a:r>
          </a:p>
          <a:p>
            <a:pPr lvl="2">
              <a:lnSpc>
                <a:spcPct val="100000"/>
              </a:lnSpc>
            </a:pPr>
            <a:r>
              <a:rPr lang="en-US" sz="3200" dirty="0"/>
              <a:t>The client can </a:t>
            </a:r>
            <a:r>
              <a:rPr lang="en-US" sz="3200" dirty="0" smtClean="0"/>
              <a:t>work </a:t>
            </a:r>
            <a:r>
              <a:rPr lang="en-US" sz="3200" dirty="0"/>
              <a:t>with each </a:t>
            </a:r>
            <a:r>
              <a:rPr lang="en-US" sz="3200" dirty="0" smtClean="0"/>
              <a:t>algorithm transparently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  <a:p>
            <a:pPr lvl="2">
              <a:lnSpc>
                <a:spcPct val="100000"/>
              </a:lnSpc>
            </a:pPr>
            <a:endParaRPr lang="en-US" sz="3200" dirty="0"/>
          </a:p>
          <a:p>
            <a:pPr lvl="2"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600" dirty="0">
                <a:hlinkClick r:id="rId2"/>
              </a:rPr>
              <a:t>http://</a:t>
            </a:r>
            <a:r>
              <a:rPr lang="en-US" sz="3600" dirty="0" smtClean="0">
                <a:hlinkClick r:id="rId2"/>
              </a:rPr>
              <a:t>www.dofactory.com/net/strategy-design-pattern</a:t>
            </a:r>
            <a:r>
              <a:rPr lang="en-US" sz="3600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Strategy Pattern</a:t>
            </a:r>
            <a:endParaRPr lang="en-US" dirty="0"/>
          </a:p>
        </p:txBody>
      </p:sp>
      <p:pic>
        <p:nvPicPr>
          <p:cNvPr id="7170" name="Picture 2" descr="http://sourcemaking.com/files/sm/images/patterns/Strategy_example1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012" y="3886200"/>
            <a:ext cx="4597650" cy="1600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12" y="3824816"/>
            <a:ext cx="5844095" cy="1647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8901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Why </a:t>
            </a:r>
            <a:r>
              <a:rPr lang="en-US" dirty="0" smtClean="0"/>
              <a:t>Do We Need Methods?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Method-Level Cohesion and Coupling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Strong Cohesion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Loose </a:t>
            </a:r>
            <a:r>
              <a:rPr lang="en-US" dirty="0" smtClean="0"/>
              <a:t>Coupling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Method </a:t>
            </a:r>
            <a:r>
              <a:rPr lang="en-US" dirty="0"/>
              <a:t>Parameters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err="1" smtClean="0"/>
              <a:t>Pseudocode</a:t>
            </a:r>
            <a:endParaRPr lang="en-US" dirty="0" smtClean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75612" y="1725573"/>
            <a:ext cx="3429001" cy="442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9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b="1" noProof="1" dirty="0" smtClean="0"/>
              <a:pPr>
                <a:defRPr/>
              </a:pPr>
              <a:t>20</a:t>
            </a:fld>
            <a:endParaRPr lang="en-US" b="1" noProof="1"/>
          </a:p>
        </p:txBody>
      </p:sp>
      <p:sp>
        <p:nvSpPr>
          <p:cNvPr id="139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reflection blurRad="12700" stA="20000" endPos="50000" dist="12700" dir="5400000" sy="-100000" algn="bl" rotWithShape="0"/>
                </a:effectLst>
              </a:rPr>
              <a:t>Strategy Pattern – Example</a:t>
            </a:r>
            <a:endParaRPr lang="bg-BG" dirty="0"/>
          </a:p>
        </p:txBody>
      </p:sp>
      <p:sp>
        <p:nvSpPr>
          <p:cNvPr id="7" name="Rectangle 10"/>
          <p:cNvSpPr txBox="1">
            <a:spLocks noChangeArrowheads="1"/>
          </p:cNvSpPr>
          <p:nvPr/>
        </p:nvSpPr>
        <p:spPr>
          <a:xfrm>
            <a:off x="507868" y="2286000"/>
            <a:ext cx="11181554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xtLst/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class QuickSort : SortStrategy {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public override void Sort(IList&lt;object&gt; list) { ... }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noProof="1">
              <a:solidFill>
                <a:schemeClr val="tx2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10"/>
          <p:cNvSpPr txBox="1">
            <a:spLocks noChangeArrowheads="1"/>
          </p:cNvSpPr>
          <p:nvPr/>
        </p:nvSpPr>
        <p:spPr>
          <a:xfrm>
            <a:off x="507868" y="4511040"/>
            <a:ext cx="11181554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xtLst/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class SortedList {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private IList&lt;object&gt; list = new List&lt;object&gt;();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public void Sort(SortStrategy strategy) {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// sortStrategy can be passed in constructor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sortStrategy.Sort(list);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noProof="1">
              <a:solidFill>
                <a:schemeClr val="tx2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 txBox="1">
            <a:spLocks noChangeArrowheads="1"/>
          </p:cNvSpPr>
          <p:nvPr/>
        </p:nvSpPr>
        <p:spPr>
          <a:xfrm>
            <a:off x="507868" y="3398520"/>
            <a:ext cx="11181554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xtLst/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class MergeSort : SortStrategy {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public override void Sort(IList&lt;object&gt; list) { ... }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noProof="1">
              <a:solidFill>
                <a:schemeClr val="tx2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0"/>
          <p:cNvSpPr>
            <a:spLocks noGrp="1" noChangeArrowheads="1"/>
          </p:cNvSpPr>
          <p:nvPr>
            <p:ph idx="1"/>
          </p:nvPr>
        </p:nvSpPr>
        <p:spPr>
          <a:xfrm>
            <a:off x="507868" y="1143000"/>
            <a:ext cx="11181554" cy="1015663"/>
          </a:xfr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xtLst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b="1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abstract class SortStrategy {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b="1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public abstract void Sort(IList&lt;object&gt; list);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b="1" noProof="1" smtClean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b="1" noProof="1">
              <a:solidFill>
                <a:schemeClr val="tx2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87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rgbClr val="FB816D"/>
                </a:solidFill>
              </a:rPr>
              <a:t>Coincidental cohesion </a:t>
            </a:r>
            <a:r>
              <a:rPr lang="en-US" dirty="0" smtClean="0"/>
              <a:t>(spaghetti)</a:t>
            </a:r>
            <a:endParaRPr lang="en-US" dirty="0" smtClean="0">
              <a:solidFill>
                <a:schemeClr val="accent2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Not related (random) operations grouped in a method for unclear reason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Incorrect example:</a:t>
            </a:r>
          </a:p>
          <a:p>
            <a:pPr lvl="2">
              <a:lnSpc>
                <a:spcPct val="100000"/>
              </a:lnSpc>
            </a:pPr>
            <a:endParaRPr lang="en-US" sz="2600" dirty="0" smtClean="0"/>
          </a:p>
          <a:p>
            <a:pPr marL="1076325" lvl="2" indent="-427038">
              <a:lnSpc>
                <a:spcPct val="100000"/>
              </a:lnSpc>
              <a:spcBef>
                <a:spcPts val="3000"/>
              </a:spcBef>
              <a:buFont typeface="+mj-lt"/>
              <a:buAutoNum type="arabicPeriod"/>
            </a:pPr>
            <a:r>
              <a:rPr lang="en-US" sz="2600" dirty="0" smtClean="0"/>
              <a:t>Prepares annual incomes report for given customer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Sorts an array of integers in increasing order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Calculates the square root of given number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Converts given MP3 file into WMA format</a:t>
            </a:r>
          </a:p>
          <a:p>
            <a:pPr marL="1076325" lvl="2" indent="-427038">
              <a:lnSpc>
                <a:spcPct val="100000"/>
              </a:lnSpc>
              <a:buFont typeface="+mj-lt"/>
              <a:buAutoNum type="arabicPeriod"/>
            </a:pPr>
            <a:r>
              <a:rPr lang="en-US" sz="2600" dirty="0" smtClean="0"/>
              <a:t>Sends email to given customer</a:t>
            </a: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Unacceptable Cohesion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1" y="3181148"/>
            <a:ext cx="10596293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HandleStuff(customerId, int[], ref sqrtValue, mp3FileName, emailAddress)</a:t>
            </a:r>
          </a:p>
        </p:txBody>
      </p:sp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82671" y="2997462"/>
            <a:ext cx="767481" cy="767481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92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What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loose coupling</a:t>
            </a:r>
            <a:r>
              <a:rPr lang="en-US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Minimal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dependences</a:t>
            </a:r>
            <a:r>
              <a:rPr lang="en-US" dirty="0" smtClean="0"/>
              <a:t> of the method on the other parts of the source code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Minimal dependences on the class members or external classes and their members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 side effects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If the coupling is loose, we can easily reuse a method or group of methods in a new project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Tight coupling </a:t>
            </a:r>
            <a:r>
              <a:rPr lang="en-US" dirty="0" smtClean="0">
                <a:sym typeface="Wingdings" pitchFamily="2" charset="2"/>
              </a:rPr>
              <a:t>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spaghetti code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Loose 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9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Loose Coupling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ideal coupling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 methods depends only on its parameters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Does not have any other input or output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Math.Sqrt()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Real world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Complex software cannot avoid coupling but could make it as loose as possible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complex encryption algorithm performs initialization, encryption, finalization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32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/>
              <a:t>Intentionally increased coupling for more flexibility</a:t>
            </a:r>
            <a:br>
              <a:rPr lang="en-US" sz="3000" dirty="0" smtClean="0"/>
            </a:br>
            <a:r>
              <a:rPr lang="en-US" sz="3000" dirty="0" smtClean="0"/>
              <a:t>(.NET cryptography API):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Coupling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2589" y="2304395"/>
            <a:ext cx="10563648" cy="44012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byte[] EncryptAES(byte[] inputData, byte[] secretKey)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Rijndael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cryptoAlg = new RijndaelManaged();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cryptoAlg.Key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secretKey;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cryptoAlg.GenerateIV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MemoryStream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destStream = new MemoryStream();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CryptoStream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csEncryptor = new CryptoStream(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destStream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cryptoAlg.CreateEncryptor(),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CryptoStreamMode.Write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csEncryptor.Write(inputData, 0, inputData.Length);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csEncryptor.FlushFinalBlock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byte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encryptedData = destStream.ToArray();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encryptedData;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1612" y="2438399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43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To reduce coupling we can make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utility</a:t>
            </a: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classes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Hide the complex logic and provide simple straightforward interface (a.k.a.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façade</a:t>
            </a:r>
            <a:r>
              <a:rPr lang="en-US" dirty="0" smtClean="0"/>
              <a:t>):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Loose Coupling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6801" y="3048000"/>
            <a:ext cx="10355223" cy="3275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byte[] EncryptAES(byte[] inputData, byte[] secretKey)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MemoryStream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inputStream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new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MemoryStream(inputData);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MemoryStream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outputStream = new MemoryStream();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EncryptionUtils.EncryptAES(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inputStream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outputStream, secretKey);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byte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encryptedData = outputStream.ToArray();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encryptedData;</a:t>
            </a:r>
          </a:p>
          <a:p>
            <a:pPr>
              <a:lnSpc>
                <a:spcPct val="105000"/>
              </a:lnSpc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34713" y="3225901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68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dirty="0" smtClean="0"/>
              <a:t>Passing parameters through class fields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 smtClean="0"/>
              <a:t>Typical example of tight coupling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 smtClean="0"/>
              <a:t>Don't do this unless you have a good reason!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Tight Coupling – Example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2589" y="3039931"/>
            <a:ext cx="10563648" cy="35132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Sumator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int a, b;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int Sum()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return a + b;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static void Main()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Sumator sumator = new Sumator() { a = 3, b = 5 };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Console.WriteLine(sumator.Sum());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5000"/>
              </a:lnSpc>
            </a:pPr>
            <a:r>
              <a:rPr lang="en-US" sz="18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Picture 5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09212" y="3167742"/>
            <a:ext cx="990600" cy="9906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47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Say, we have a large piece of software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We need to update subsystems and the subsystems are not really independent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 a change in filtering affects sorting, etc: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Tight Coupling in Real World Code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4162" y="3703479"/>
            <a:ext cx="10360501" cy="26786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GlobalManager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UpdateSorting() {…}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UpdateFiltering() {…}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UpdateData() {…}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public void UpdateAll () {…}</a:t>
            </a:r>
          </a:p>
          <a:p>
            <a:pPr>
              <a:lnSpc>
                <a:spcPct val="110000"/>
              </a:lnSpc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8" name="Picture 7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78634" y="3886200"/>
            <a:ext cx="990600" cy="9906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Say, we have an application consisting of two layers: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dirty="0" smtClean="0"/>
              <a:t>Do not update top-down and bottom-up from a single method!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E.g.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RemoveCustomer()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dirty="0" smtClean="0"/>
              <a:t>method in the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DataLayer</a:t>
            </a:r>
            <a:r>
              <a:rPr lang="en-US" dirty="0"/>
              <a:t> </a:t>
            </a:r>
            <a:r>
              <a:rPr lang="en-US" dirty="0" smtClean="0"/>
              <a:t>changes also the presentation layer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Better use a notification (observer pattern / event)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Cohesion Problems in Real-World Code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706363" y="3408403"/>
            <a:ext cx="4469236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Data Layer</a:t>
            </a:r>
            <a:endParaRPr lang="en-US" sz="24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06363" y="1905001"/>
            <a:ext cx="4469236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Presentation Layer</a:t>
            </a:r>
            <a:endParaRPr lang="en-US" sz="24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onsolas" pitchFamily="49" charset="0"/>
            </a:endParaRPr>
          </a:p>
        </p:txBody>
      </p:sp>
      <p:sp>
        <p:nvSpPr>
          <p:cNvPr id="9" name="Up-Down Arrow 8"/>
          <p:cNvSpPr/>
          <p:nvPr/>
        </p:nvSpPr>
        <p:spPr>
          <a:xfrm>
            <a:off x="5636260" y="2590801"/>
            <a:ext cx="507868" cy="685800"/>
          </a:xfrm>
          <a:prstGeom prst="upDownArrow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rved Down Arrow 9"/>
          <p:cNvSpPr/>
          <p:nvPr/>
        </p:nvSpPr>
        <p:spPr>
          <a:xfrm rot="16200000">
            <a:off x="1687340" y="2197273"/>
            <a:ext cx="1905000" cy="1320456"/>
          </a:xfrm>
          <a:prstGeom prst="curvedDownArrow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Down Arrow 10"/>
          <p:cNvSpPr/>
          <p:nvPr/>
        </p:nvSpPr>
        <p:spPr>
          <a:xfrm rot="5400000">
            <a:off x="8251521" y="2311573"/>
            <a:ext cx="1981200" cy="1320456"/>
          </a:xfrm>
          <a:prstGeom prst="curvedDownArrow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10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Reducing coupling with OOP techniques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Abstraction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</a:t>
            </a:r>
            <a:r>
              <a:rPr lang="en-US" dirty="0" smtClean="0">
                <a:sym typeface="Wingdings" pitchFamily="2" charset="2"/>
              </a:rPr>
              <a:t>efine a public interface and hide the implementation details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Encapsulation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M</a:t>
            </a:r>
            <a:r>
              <a:rPr lang="en-US" dirty="0" smtClean="0">
                <a:sym typeface="Wingdings" pitchFamily="2" charset="2"/>
              </a:rPr>
              <a:t>ake methods and fields private unless they are definitely needed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Define new members as private</a:t>
            </a:r>
          </a:p>
          <a:p>
            <a:pPr lvl="2">
              <a:lnSpc>
                <a:spcPct val="100000"/>
              </a:lnSpc>
            </a:pPr>
            <a:r>
              <a:rPr lang="en-US" dirty="0" smtClean="0">
                <a:sym typeface="Wingdings" pitchFamily="2" charset="2"/>
              </a:rPr>
              <a:t>Increase visibility as soon as this is needed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Loose Coupling and 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24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484414"/>
            <a:ext cx="8938472" cy="161158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5000" dirty="0">
                <a:solidFill>
                  <a:schemeClr val="tx2">
                    <a:lumMod val="75000"/>
                  </a:schemeClr>
                </a:solidFill>
                <a:effectLst>
                  <a:outerShdw blurRad="30000" dist="30000" dir="2700000" algn="tl" rotWithShape="0">
                    <a:srgbClr val="30356E">
                      <a:shade val="45000"/>
                      <a:satMod val="150000"/>
                      <a:alpha val="90000"/>
                    </a:srgbClr>
                  </a:outerShdw>
                  <a:reflection blurRad="12000" stA="20000" endPos="50000" dist="12700" dir="5400000" sy="-100000" algn="bl" rotWithShape="0"/>
                </a:effectLst>
              </a:rPr>
              <a:t>Why Do </a:t>
            </a:r>
            <a:r>
              <a:rPr lang="en-US" sz="5000" dirty="0" smtClean="0">
                <a:solidFill>
                  <a:schemeClr val="tx2">
                    <a:lumMod val="75000"/>
                  </a:schemeClr>
                </a:solidFill>
                <a:effectLst>
                  <a:outerShdw blurRad="30000" dist="30000" dir="2700000" algn="tl" rotWithShape="0">
                    <a:srgbClr val="30356E">
                      <a:shade val="45000"/>
                      <a:satMod val="150000"/>
                      <a:alpha val="90000"/>
                    </a:srgbClr>
                  </a:outerShdw>
                  <a:reflection blurRad="12000" stA="20000" endPos="50000" dist="12700" dir="5400000" sy="-100000" algn="bl" rotWithShape="0"/>
                </a:effectLst>
              </a:rPr>
              <a:t>We</a:t>
            </a:r>
            <a:br>
              <a:rPr lang="en-US" sz="5000" dirty="0" smtClean="0">
                <a:solidFill>
                  <a:schemeClr val="tx2">
                    <a:lumMod val="75000"/>
                  </a:schemeClr>
                </a:solidFill>
                <a:effectLst>
                  <a:outerShdw blurRad="30000" dist="30000" dir="2700000" algn="tl" rotWithShape="0">
                    <a:srgbClr val="30356E">
                      <a:shade val="45000"/>
                      <a:satMod val="150000"/>
                      <a:alpha val="90000"/>
                    </a:srgbClr>
                  </a:outerShdw>
                  <a:reflection blurRad="12000" stA="20000" endPos="50000" dist="12700" dir="5400000" sy="-100000" algn="bl" rotWithShape="0"/>
                </a:effectLst>
              </a:rPr>
            </a:br>
            <a:r>
              <a:rPr lang="en-US" sz="5000" dirty="0" smtClean="0">
                <a:solidFill>
                  <a:schemeClr val="tx2">
                    <a:lumMod val="75000"/>
                  </a:schemeClr>
                </a:solidFill>
                <a:effectLst>
                  <a:outerShdw blurRad="30000" dist="30000" dir="2700000" algn="tl" rotWithShape="0">
                    <a:srgbClr val="30356E">
                      <a:shade val="45000"/>
                      <a:satMod val="150000"/>
                      <a:alpha val="90000"/>
                    </a:srgbClr>
                  </a:outerShdw>
                  <a:reflection blurRad="12000" stA="20000" endPos="50000" dist="12700" dir="5400000" sy="-100000" algn="bl" rotWithShape="0"/>
                </a:effectLst>
              </a:rPr>
              <a:t>Need </a:t>
            </a:r>
            <a:r>
              <a:rPr lang="en-US" sz="5000" dirty="0">
                <a:solidFill>
                  <a:schemeClr val="tx2">
                    <a:lumMod val="75000"/>
                  </a:schemeClr>
                </a:solidFill>
                <a:effectLst>
                  <a:outerShdw blurRad="30000" dist="30000" dir="2700000" algn="tl" rotWithShape="0">
                    <a:srgbClr val="30356E">
                      <a:shade val="45000"/>
                      <a:satMod val="150000"/>
                      <a:alpha val="90000"/>
                    </a:srgbClr>
                  </a:outerShdw>
                  <a:reflection blurRad="12000" stA="20000" endPos="50000" dist="12700" dir="5400000" sy="-100000" algn="bl" rotWithShape="0"/>
                </a:effectLst>
              </a:rPr>
              <a:t>Methods?</a:t>
            </a:r>
            <a:endParaRPr lang="en-US" sz="5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212" y="1371600"/>
            <a:ext cx="4594995" cy="268968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788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 smtClean="0"/>
              <a:t>Method is coupled to its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This is the best type of coupling</a:t>
            </a:r>
          </a:p>
          <a:p>
            <a:pPr lvl="1">
              <a:lnSpc>
                <a:spcPct val="100000"/>
              </a:lnSpc>
            </a:pPr>
            <a:endParaRPr lang="en-US" sz="2800" noProof="1" smtClean="0">
              <a:solidFill>
                <a:schemeClr val="accent5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dirty="0" smtClean="0"/>
              <a:t>Method in a class is coupled to some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class fields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This coupling is usual, do not worry too much</a:t>
            </a:r>
          </a:p>
          <a:p>
            <a:pPr lvl="1">
              <a:lnSpc>
                <a:spcPct val="100000"/>
              </a:lnSpc>
            </a:pPr>
            <a:endParaRPr lang="en-US" sz="2800" dirty="0" smtClean="0"/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3000" dirty="0" smtClean="0"/>
              <a:t>Method in a class is coupled to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static methods</a:t>
            </a:r>
            <a:r>
              <a:rPr lang="en-US" sz="3000" dirty="0" smtClean="0"/>
              <a:t>,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sz="3000" dirty="0" smtClean="0"/>
              <a:t> or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constants</a:t>
            </a:r>
            <a:b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000" dirty="0" smtClean="0"/>
              <a:t>in an </a:t>
            </a:r>
            <a:r>
              <a:rPr lang="en-US" sz="3000" dirty="0" smtClean="0">
                <a:solidFill>
                  <a:schemeClr val="tx2">
                    <a:lumMod val="75000"/>
                  </a:schemeClr>
                </a:solidFill>
              </a:rPr>
              <a:t>external class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Acceptable Coupling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6801" y="2251219"/>
            <a:ext cx="10355223" cy="4154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int Sum(int[] elements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) { …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4162" y="3884369"/>
            <a:ext cx="10355223" cy="7386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CalcArea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 return this.Width * this.Height; 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440" y="5738336"/>
            <a:ext cx="10355223" cy="7386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static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double CalcCircleArea(double radius)</a:t>
            </a:r>
          </a:p>
          <a:p>
            <a:pPr>
              <a:lnSpc>
                <a:spcPct val="105000"/>
              </a:lnSpc>
            </a:pP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Math.PI *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radius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* radius; }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37812" y="1981201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37812" y="3766815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37812" y="5552429"/>
            <a:ext cx="762000" cy="7620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29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sz="3100" dirty="0" smtClean="0"/>
              <a:t>Method in a class is coupled to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static</a:t>
            </a:r>
            <a:r>
              <a:rPr lang="en-US" sz="31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100" dirty="0" smtClean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sz="31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100" dirty="0" smtClean="0"/>
              <a:t>in external class</a:t>
            </a:r>
          </a:p>
          <a:p>
            <a:pPr lvl="1">
              <a:lnSpc>
                <a:spcPct val="110000"/>
              </a:lnSpc>
            </a:pPr>
            <a:r>
              <a:rPr lang="en-US" sz="2900" dirty="0" smtClean="0"/>
              <a:t>Use private fields and public properties</a:t>
            </a:r>
            <a:endParaRPr lang="en-US" sz="2700" dirty="0" smtClean="0"/>
          </a:p>
          <a:p>
            <a:pPr>
              <a:lnSpc>
                <a:spcPct val="110000"/>
              </a:lnSpc>
            </a:pPr>
            <a:r>
              <a:rPr lang="en-US" sz="3100" dirty="0" smtClean="0"/>
              <a:t>Methods take as input data some fields that could be passed as parameters</a:t>
            </a:r>
          </a:p>
          <a:p>
            <a:pPr lvl="1">
              <a:lnSpc>
                <a:spcPct val="110000"/>
              </a:lnSpc>
            </a:pPr>
            <a:r>
              <a:rPr lang="en-US" sz="2900" dirty="0" smtClean="0"/>
              <a:t>Check the intent of the method</a:t>
            </a:r>
          </a:p>
          <a:p>
            <a:pPr lvl="1">
              <a:lnSpc>
                <a:spcPct val="110000"/>
              </a:lnSpc>
            </a:pPr>
            <a:r>
              <a:rPr lang="en-US" sz="2900" dirty="0" smtClean="0"/>
              <a:t>Is it designed to process internal class data or is utility method?</a:t>
            </a:r>
          </a:p>
          <a:p>
            <a:pPr>
              <a:lnSpc>
                <a:spcPct val="110000"/>
              </a:lnSpc>
            </a:pPr>
            <a:r>
              <a:rPr lang="en-US" sz="3100" dirty="0" smtClean="0"/>
              <a:t>Method is defined public without being part of the public </a:t>
            </a:r>
            <a:r>
              <a:rPr lang="en-US" sz="3100" smtClean="0"/>
              <a:t>class</a:t>
            </a:r>
            <a:r>
              <a:rPr lang="en-US" sz="3100" smtClean="0"/>
              <a:t>' </a:t>
            </a:r>
            <a:r>
              <a:rPr lang="en-US" sz="3100" dirty="0" smtClean="0"/>
              <a:t>interface </a:t>
            </a:r>
            <a:r>
              <a:rPr lang="en-US" sz="3100" dirty="0" smtClean="0">
                <a:sym typeface="Wingdings" pitchFamily="2" charset="2"/>
              </a:rPr>
              <a:t> possible coupling</a:t>
            </a:r>
            <a:endParaRPr lang="en-US" sz="31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Non-Acceptable 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41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Put most important parameters first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3000" dirty="0" smtClean="0"/>
              <a:t>Put the main input parameters first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3000" dirty="0" smtClean="0"/>
              <a:t>Put non-important optional parameters last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3000" dirty="0" smtClean="0"/>
              <a:t>Example:</a:t>
            </a:r>
          </a:p>
          <a:p>
            <a:pPr lvl="1">
              <a:lnSpc>
                <a:spcPct val="100000"/>
              </a:lnSpc>
            </a:pPr>
            <a:endParaRPr lang="en-US" sz="3000" dirty="0" smtClean="0"/>
          </a:p>
          <a:p>
            <a:pPr lvl="1">
              <a:lnSpc>
                <a:spcPct val="100000"/>
              </a:lnSpc>
              <a:spcBef>
                <a:spcPts val="2400"/>
              </a:spcBef>
            </a:pPr>
            <a:r>
              <a:rPr lang="en-US" sz="3000" dirty="0" smtClean="0"/>
              <a:t>Incorrect example:</a:t>
            </a:r>
            <a:endParaRPr lang="en-US" sz="3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 </a:t>
            </a:r>
            <a:r>
              <a:rPr lang="en-US" dirty="0" smtClean="0"/>
              <a:t>Parameters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2589" y="3458646"/>
            <a:ext cx="10563648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RegisterUser(string username, string password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</a:p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Date accountExpirationDate, Role[] roles)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12589" y="4854714"/>
            <a:ext cx="10563648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RegisterUser(Role[] roles, string password, string username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Date accountExpirationDate)</a:t>
            </a:r>
            <a:endParaRPr lang="en-US" sz="20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12589" y="5779998"/>
            <a:ext cx="10563648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RegisterUser(string password, Date accountExpirationDate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b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Role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[] roles, string username)</a:t>
            </a: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4012" y="3451693"/>
            <a:ext cx="739307" cy="739307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33808" y="4811486"/>
            <a:ext cx="823800" cy="823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28412" y="5729398"/>
            <a:ext cx="823800" cy="82380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17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84861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Do not modify the input parameters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Use new variables instead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Incorrect example: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marL="377887" lvl="1" indent="0">
              <a:lnSpc>
                <a:spcPct val="100000"/>
              </a:lnSpc>
              <a:buNone/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2400"/>
              </a:spcBef>
            </a:pPr>
            <a:r>
              <a:rPr lang="en-US" dirty="0" smtClean="0"/>
              <a:t>Correct example: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Parameters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46813" y="2850763"/>
            <a:ext cx="10493972" cy="1554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CheckLogin(string username, string password)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username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username.ToLower();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//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Check the username / password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 …</a:t>
            </a:r>
            <a:endParaRPr lang="en-US" sz="20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46813" y="5009044"/>
            <a:ext cx="10493972" cy="15542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CheckLogin(string username, string password)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usernameLowercase = username.ToLower();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//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Check the username / password 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here …</a:t>
            </a:r>
            <a:endParaRPr lang="en-US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62766" y="2915767"/>
            <a:ext cx="787321" cy="79254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62766" y="5009044"/>
            <a:ext cx="726605" cy="73142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86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Use parameters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consistently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Use the same names and the same order in all methods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Incorrect example:</a:t>
            </a:r>
          </a:p>
          <a:p>
            <a:pPr lvl="1">
              <a:lnSpc>
                <a:spcPct val="110000"/>
              </a:lnSpc>
            </a:pPr>
            <a:endParaRPr lang="en-US" dirty="0"/>
          </a:p>
          <a:p>
            <a:pPr lvl="1">
              <a:lnSpc>
                <a:spcPct val="110000"/>
              </a:lnSpc>
            </a:pP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Output parameters should be put last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Parameters (3)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40964" y="3420070"/>
            <a:ext cx="10563648" cy="9233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EncryptFile(Stream input, Stream output, string key);</a:t>
            </a:r>
          </a:p>
          <a:p>
            <a:pPr>
              <a:spcBef>
                <a:spcPts val="1200"/>
              </a:spcBef>
            </a:pPr>
            <a:r>
              <a:rPr lang="en-US" sz="22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DecryptFile(string key, Stream output, Stream input);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32575" y="5402759"/>
            <a:ext cx="10563648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FindCustomersAndIncomes(Region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region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</a:p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out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Customer[]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customers, out decimal[] incomes)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50549" y="5431622"/>
            <a:ext cx="650159" cy="65015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81904" y="3533937"/>
            <a:ext cx="634039" cy="63403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89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When should we pass an object containing few values and when these values separately?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Sometime we pass an object and use only a single field of it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Is this a good practice?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Examples: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Look at the method's level of abstraction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Is it intended to operate with employees of with rates and months? </a:t>
            </a:r>
            <a:r>
              <a:rPr lang="en-US" dirty="0" smtClean="0">
                <a:sym typeface="Wingdings" pitchFamily="2" charset="2"/>
              </a:rPr>
              <a:t></a:t>
            </a:r>
            <a:r>
              <a:rPr lang="en-US" dirty="0" smtClean="0"/>
              <a:t> the first is incorrect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Entire Object or Its Fields?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17309" y="4065104"/>
            <a:ext cx="9852634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CalculateSalary(Employee employee, int months);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7309" y="4655594"/>
            <a:ext cx="9852634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CalculateSalary(double rate, int months);</a:t>
            </a:r>
          </a:p>
        </p:txBody>
      </p:sp>
    </p:spTree>
    <p:extLst>
      <p:ext uri="{BB962C8B-B14F-4D97-AF65-F5344CB8AC3E}">
        <p14:creationId xmlns:p14="http://schemas.microsoft.com/office/powerpoint/2010/main" val="179765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Limit the number of parameters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7 (+/-2)</a:t>
            </a:r>
          </a:p>
          <a:p>
            <a:pPr lvl="1"/>
            <a:r>
              <a:rPr lang="en-US" dirty="0" smtClean="0"/>
              <a:t>7 is a "magic" number in psychology</a:t>
            </a:r>
          </a:p>
          <a:p>
            <a:pPr lvl="1"/>
            <a:r>
              <a:rPr lang="en-US" dirty="0" smtClean="0"/>
              <a:t>Human brain cannot process more than 7 (+/-2) things in the same time</a:t>
            </a:r>
          </a:p>
          <a:p>
            <a:r>
              <a:rPr lang="en-US" dirty="0" smtClean="0"/>
              <a:t>If the parameters need to be too many, </a:t>
            </a:r>
            <a:br>
              <a:rPr lang="en-US" dirty="0" smtClean="0"/>
            </a:br>
            <a:r>
              <a:rPr lang="en-US" dirty="0" smtClean="0"/>
              <a:t>reconsider the method's intent</a:t>
            </a:r>
          </a:p>
          <a:p>
            <a:pPr lvl="1"/>
            <a:r>
              <a:rPr lang="en-US" dirty="0" smtClean="0"/>
              <a:t>D</a:t>
            </a:r>
            <a:r>
              <a:rPr lang="en-US" dirty="0" smtClean="0">
                <a:sym typeface="Wingdings" pitchFamily="2" charset="2"/>
              </a:rPr>
              <a:t>oes it have a clear intent?</a:t>
            </a:r>
            <a:endParaRPr lang="en-US" dirty="0" smtClean="0"/>
          </a:p>
          <a:p>
            <a:pPr lvl="1"/>
            <a:r>
              <a:rPr lang="en-US" dirty="0" smtClean="0"/>
              <a:t>Consider extracting few of the parameters in a new class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00" dirty="0" smtClean="0"/>
              <a:t>How Many Parameters a Method Should Have?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19560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How long should a method be?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There is no specific restriction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Avoid methods longer than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one screen 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30 lines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Long methods are not always bad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Be sure you have a good reason for their length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Cohesion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and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coupling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are more important </a:t>
            </a:r>
            <a:br>
              <a:rPr lang="en-US" dirty="0" smtClean="0"/>
            </a:br>
            <a:r>
              <a:rPr lang="en-US" dirty="0" smtClean="0"/>
              <a:t>than the method length!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Long methods often contain portions that could be extracted as separate methods with good names and clear intent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Pseudocode </a:t>
            </a:r>
            <a:r>
              <a:rPr lang="en-US" sz="3600" dirty="0" smtClean="0"/>
              <a:t>can be helpful in: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Routines design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Routines coding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Code verification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Cleaning up unreachable </a:t>
            </a:r>
            <a:br>
              <a:rPr lang="en-US" dirty="0" smtClean="0"/>
            </a:br>
            <a:r>
              <a:rPr lang="en-US" dirty="0" smtClean="0"/>
              <a:t>branches in a routine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Pseudocode</a:t>
            </a:r>
            <a:endParaRPr lang="en-US" sz="4400" dirty="0"/>
          </a:p>
        </p:txBody>
      </p:sp>
      <p:pic>
        <p:nvPicPr>
          <p:cNvPr id="11266" name="Picture 2" descr="http://farm1.static.flickr.com/142/317952268_14e96a11b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89812" y="1828800"/>
            <a:ext cx="3792316" cy="3649785"/>
          </a:xfrm>
          <a:prstGeom prst="roundRect">
            <a:avLst>
              <a:gd name="adj" fmla="val 5686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77141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What the routine will abstract  i.e.</a:t>
            </a:r>
            <a:br>
              <a:rPr lang="en-US" dirty="0" smtClean="0"/>
            </a:br>
            <a:r>
              <a:rPr lang="en-US" dirty="0" smtClean="0"/>
              <a:t> the information a routine will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hide</a:t>
            </a:r>
            <a:r>
              <a:rPr lang="en-US" dirty="0" smtClean="0"/>
              <a:t>?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 smtClean="0"/>
              <a:t>Routine input parameters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Routine output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Preconditions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Conditions that have to be true before a routine is called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Postconditions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Conditions that have to be true after routine execution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Designing in </a:t>
            </a:r>
            <a:r>
              <a:rPr lang="en-US" sz="4400" noProof="1" smtClean="0"/>
              <a:t>Pseudocode</a:t>
            </a:r>
            <a:endParaRPr lang="en-US" sz="4400" noProof="1"/>
          </a:p>
        </p:txBody>
      </p:sp>
      <p:pic>
        <p:nvPicPr>
          <p:cNvPr id="1026" name="Picture 2" descr="http://www.csgcse.co.uk/wp-content/uploads/2013/08/payboth.fw_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1380581"/>
            <a:ext cx="3200400" cy="3115219"/>
          </a:xfrm>
          <a:prstGeom prst="roundRect">
            <a:avLst>
              <a:gd name="adj" fmla="val 135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4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Methods </a:t>
            </a:r>
            <a:r>
              <a:rPr lang="en-US" dirty="0" smtClean="0"/>
              <a:t>(functions, routines) are important in software development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Reduce complexity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Divide and conquer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Complex problems are split into composition of smaller problems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Improve code readability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Small methods with good method names make the code self-documenting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Avoid duplicating code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Duplicating code is hard to maintain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Methods?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24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Why it is better to spend time on design </a:t>
            </a:r>
            <a:br>
              <a:rPr lang="en-US" dirty="0" smtClean="0"/>
            </a:br>
            <a:r>
              <a:rPr lang="en-US" dirty="0" smtClean="0"/>
              <a:t>before you start coding?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functionality may be already available in a library,</a:t>
            </a:r>
            <a:br>
              <a:rPr lang="en-US" dirty="0" smtClean="0"/>
            </a:b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 you do not need to code at all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!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You need to think of the best way to implement the task considering your project requirements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If you fail on writing the code right the first time, you need to know that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programmers get emotional to their code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Design Before Coding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438171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Pseudocode Example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/>
        </p:nvSpPr>
        <p:spPr>
          <a:xfrm>
            <a:off x="774332" y="1371600"/>
            <a:ext cx="10665222" cy="44781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302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noProof="1" smtClean="0">
                <a:solidFill>
                  <a:schemeClr val="tx2"/>
                </a:solidFill>
              </a:rPr>
              <a:t>Routine that evaluates an aggregate expression for a database column (e.g. Sum, Avg, Min)</a:t>
            </a:r>
          </a:p>
          <a:p>
            <a:pPr>
              <a:spcBef>
                <a:spcPts val="1800"/>
              </a:spcBef>
            </a:pPr>
            <a:r>
              <a:rPr lang="en-US" sz="2400" noProof="1" smtClean="0">
                <a:solidFill>
                  <a:schemeClr val="tx2"/>
                </a:solidFill>
              </a:rPr>
              <a:t>Parameters: Column Name, Expression</a:t>
            </a:r>
          </a:p>
          <a:p>
            <a:pPr>
              <a:spcBef>
                <a:spcPts val="1800"/>
              </a:spcBef>
            </a:pPr>
            <a:r>
              <a:rPr lang="en-US" sz="2400" noProof="1" smtClean="0">
                <a:solidFill>
                  <a:schemeClr val="tx2"/>
                </a:solidFill>
              </a:rPr>
              <a:t>Preconditions:</a:t>
            </a:r>
          </a:p>
          <a:p>
            <a:pPr marL="514350" indent="-514350">
              <a:buAutoNum type="arabicParenBoth"/>
            </a:pPr>
            <a:r>
              <a:rPr lang="en-US" sz="2400" noProof="1" smtClean="0">
                <a:solidFill>
                  <a:schemeClr val="tx2"/>
                </a:solidFill>
              </a:rPr>
              <a:t>Check whether the column exists and throw an argument exception if not </a:t>
            </a:r>
          </a:p>
          <a:p>
            <a:pPr marL="514350" indent="-514350">
              <a:buAutoNum type="arabicParenBoth"/>
            </a:pPr>
            <a:r>
              <a:rPr lang="en-US" sz="2400" noProof="1" smtClean="0">
                <a:solidFill>
                  <a:schemeClr val="tx2"/>
                </a:solidFill>
              </a:rPr>
              <a:t>If the expression parser cannot parse the expression throw an ExpressionParsingException</a:t>
            </a:r>
          </a:p>
          <a:p>
            <a:pPr marL="514350" indent="-514350">
              <a:spcBef>
                <a:spcPts val="1800"/>
              </a:spcBef>
            </a:pPr>
            <a:r>
              <a:rPr lang="en-US" sz="2400" noProof="1" smtClean="0">
                <a:solidFill>
                  <a:schemeClr val="tx2"/>
                </a:solidFill>
              </a:rPr>
              <a:t>Routine code: Call the evaluate method on the DataView class and return the resulting value as string</a:t>
            </a:r>
            <a:endParaRPr lang="en-US" sz="2400" noProof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9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Public routines in libraries and system software</a:t>
            </a:r>
            <a:br>
              <a:rPr lang="en-US" dirty="0" smtClean="0"/>
            </a:br>
            <a:r>
              <a:rPr lang="en-US" dirty="0" smtClean="0"/>
              <a:t>are hard to change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Because customers want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 breaking changes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Two reasons why you need to change a public routine: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New functionality has to be added conflicting with the old features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name is confusing and makes library usage unintuitive or inconvenient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Design better upfront, or refactor carefully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Routines in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2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Deprecated </a:t>
            </a:r>
            <a:r>
              <a:rPr lang="en-US" dirty="0" smtClean="0"/>
              <a:t>method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About</a:t>
            </a:r>
            <a:r>
              <a:rPr lang="en-US" dirty="0" smtClean="0">
                <a:sym typeface="Wingdings" panose="05000000000000000000" pitchFamily="2" charset="2"/>
              </a:rPr>
              <a:t> to be removed in future versions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When </a:t>
            </a:r>
            <a:r>
              <a:rPr lang="en-US" dirty="0"/>
              <a:t>deprecating</a:t>
            </a:r>
            <a:r>
              <a:rPr lang="en-US" dirty="0" smtClean="0"/>
              <a:t> an old method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Include that in the documentation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Specify the new method that has to be used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[Obsolete]</a:t>
            </a:r>
            <a:r>
              <a:rPr lang="en-US" dirty="0" smtClean="0"/>
              <a:t> attribute in .NET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Deprecation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/>
        </p:nvSpPr>
        <p:spPr>
          <a:xfrm>
            <a:off x="768801" y="5232737"/>
            <a:ext cx="10563648" cy="11079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[Obsolete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("CreateXml() method is deprecated.</a:t>
            </a:r>
            <a:b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Use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CreateXmlReader instead.")]</a:t>
            </a:r>
          </a:p>
          <a:p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void CreateXml </a:t>
            </a:r>
            <a:r>
              <a:rPr lang="en-US" sz="2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(…) { … } 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56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Inline </a:t>
            </a:r>
            <a:r>
              <a:rPr lang="en-US" dirty="0" smtClean="0"/>
              <a:t>routines (in C / C++) provide two benefits: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Performance benefit of not creating a new routine on the stack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Abstraction – use a well named routine, instead of </a:t>
            </a:r>
            <a:r>
              <a:rPr lang="en-US" noProof="1" smtClean="0"/>
              <a:t>inlined</a:t>
            </a:r>
            <a:r>
              <a:rPr lang="en-US" dirty="0" smtClean="0"/>
              <a:t> code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Some applications (e.g.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games</a:t>
            </a:r>
            <a:r>
              <a:rPr lang="en-US" dirty="0" smtClean="0"/>
              <a:t>) need that optimization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Used for the most frequently used routines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Example: a short routine called 100,000 times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Not all languages support inline routines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The C# compiler inlines routines at compile time when necessary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Routines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87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496217"/>
            <a:ext cx="8938472" cy="736411"/>
          </a:xfrm>
        </p:spPr>
        <p:txBody>
          <a:bodyPr/>
          <a:lstStyle/>
          <a:p>
            <a:pPr>
              <a:lnSpc>
                <a:spcPts val="5000"/>
              </a:lnSpc>
            </a:pPr>
            <a:r>
              <a:rPr lang="en-US" dirty="0" smtClean="0"/>
              <a:t>Recursion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213996"/>
            <a:ext cx="8938472" cy="1339204"/>
          </a:xfrm>
        </p:spPr>
        <p:txBody>
          <a:bodyPr/>
          <a:lstStyle/>
          <a:p>
            <a:r>
              <a:rPr lang="en-US" dirty="0" smtClean="0"/>
              <a:t>To Understand Recursion,</a:t>
            </a:r>
            <a:br>
              <a:rPr lang="en-US" dirty="0" smtClean="0"/>
            </a:br>
            <a:r>
              <a:rPr lang="en-US" dirty="0" smtClean="0"/>
              <a:t>One Must First Understand Recursion</a:t>
            </a:r>
            <a:endParaRPr lang="en-US" dirty="0"/>
          </a:p>
        </p:txBody>
      </p:sp>
      <p:pic>
        <p:nvPicPr>
          <p:cNvPr id="2058" name="Picture 10" descr="Source: http://www.flickr.com/photos/sbprzd/183419808/  &#10;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74856" y="1066800"/>
            <a:ext cx="4266089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8858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Useful when you want to walk (traverse) trees </a:t>
            </a:r>
            <a:br>
              <a:rPr lang="en-US" dirty="0" smtClean="0"/>
            </a:br>
            <a:r>
              <a:rPr lang="en-US" dirty="0" smtClean="0"/>
              <a:t>or graph-like structures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Be aware of infinite recursion or indirect recursion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Recursion example: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Recursion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2364" y="3770055"/>
            <a:ext cx="10563648" cy="2554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PrintWindowsRecursive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(Window w)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w.Print()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foreach(childWindow in w.ChildWindows)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PrintWindowsRecursive</a:t>
            </a: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(childWindow);</a:t>
            </a:r>
          </a:p>
          <a:p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  <a:b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0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13787" y="3861032"/>
            <a:ext cx="729674" cy="729674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2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Ensure that recursion has an end (bottom)</a:t>
            </a:r>
          </a:p>
          <a:p>
            <a:r>
              <a:rPr lang="en-US" dirty="0" smtClean="0"/>
              <a:t>Verify that recursion is not very high-cost</a:t>
            </a:r>
          </a:p>
          <a:p>
            <a:pPr lvl="1"/>
            <a:r>
              <a:rPr lang="en-US" dirty="0" smtClean="0"/>
              <a:t>Check the occupied system resources</a:t>
            </a:r>
          </a:p>
          <a:p>
            <a:pPr lvl="1"/>
            <a:r>
              <a:rPr lang="en-US" dirty="0" smtClean="0"/>
              <a:t>You can always use stack classes and iteration</a:t>
            </a:r>
          </a:p>
          <a:p>
            <a:r>
              <a:rPr lang="en-US" dirty="0" smtClean="0"/>
              <a:t>Don't use recursion when there is better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linear </a:t>
            </a:r>
            <a:r>
              <a:rPr lang="en-US" dirty="0" smtClean="0"/>
              <a:t>(iteration based) solution, e.g.</a:t>
            </a:r>
          </a:p>
          <a:p>
            <a:pPr lvl="1"/>
            <a:r>
              <a:rPr lang="en-US" dirty="0" smtClean="0"/>
              <a:t>Factorials</a:t>
            </a:r>
          </a:p>
          <a:p>
            <a:pPr lvl="1"/>
            <a:r>
              <a:rPr lang="en-US" dirty="0" smtClean="0"/>
              <a:t>Fibonacci numbers</a:t>
            </a:r>
          </a:p>
          <a:p>
            <a:r>
              <a:rPr lang="en-US" dirty="0" smtClean="0"/>
              <a:t>Some languages optimize tail-call recursions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Recursion Tips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0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803893"/>
            <a:ext cx="10820400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High-Quality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12544"/>
            <a:ext cx="8938472" cy="719034"/>
          </a:xfrm>
        </p:spPr>
        <p:txBody>
          <a:bodyPr/>
          <a:lstStyle/>
          <a:p>
            <a:r>
              <a:rPr lang="en-US" dirty="0" smtClean="0"/>
              <a:t>Exercises in Class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7157" y="86675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1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990600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Designing methods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/>
              <a:t>No single solution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/>
              <a:t>There are various tradeoffs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Choosing the best approach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/>
              <a:t>Evaluate the requirements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/>
              <a:t>Choose the most appropriate solution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/>
              <a:t>Try to be flexible if the requirements change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761946" lvl="1" indent="-457200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  <a:cs typeface="Consolas" panose="020B0609020204030204" pitchFamily="49" charset="0"/>
              </a:rPr>
              <a:t>Ensure strong cohesion and loose coupling</a:t>
            </a:r>
            <a:endParaRPr lang="en-US" dirty="0" smtClean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87" y="1295400"/>
            <a:ext cx="359499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82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Methods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simplify</a:t>
            </a:r>
            <a:r>
              <a:rPr lang="en-US" dirty="0" smtClean="0"/>
              <a:t> software development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Hide implementation details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Complex logic is encapsulated and hidden behind a simple interface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Algorithms and data structures are hidden and can be transparently replaced later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Increase the level of abstraction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Methods address the business problem, not the technical implementation:</a:t>
            </a:r>
            <a:endParaRPr lang="en-US" noProof="1" smtClean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We Need Methods? (2)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370012" y="5943600"/>
            <a:ext cx="9829799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Bank.Accounts[customer].Deposit(500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78475" y="5740501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365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High-Quality </a:t>
            </a:r>
            <a:r>
              <a:rPr lang="en-US" dirty="0" smtClean="0"/>
              <a:t>Methods</a:t>
            </a:r>
            <a:endParaRPr lang="en-US" dirty="0"/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15"/>
              </a:rPr>
              <a:t>https</a:t>
            </a:r>
            <a:r>
              <a:rPr lang="en-US" dirty="0">
                <a:hlinkClick r:id="rId16"/>
              </a:rPr>
              <a:t>https://</a:t>
            </a:r>
            <a:r>
              <a:rPr lang="en-US" dirty="0" smtClean="0">
                <a:hlinkClick r:id="rId16"/>
              </a:rPr>
              <a:t>softuni.bg/courses/oop/</a:t>
            </a:r>
            <a:endParaRPr lang="en-US" dirty="0"/>
          </a:p>
        </p:txBody>
      </p:sp>
      <p:pic>
        <p:nvPicPr>
          <p:cNvPr id="16" name="Picture 15">
            <a:hlinkClick r:id="rId17"/>
          </p:cNvPr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9"/>
          </p:cNvPr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1"/>
          </p:cNvPr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889615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51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Fundamentals of Computer Programming with C#</a:t>
            </a:r>
            <a:r>
              <a:rPr lang="en-US" sz="2000" dirty="0"/>
              <a:t>" </a:t>
            </a:r>
            <a:r>
              <a:rPr lang="en-US" sz="2000" dirty="0" smtClean="0"/>
              <a:t>book by Svetlin Nakov &amp; Co. under </a:t>
            </a:r>
            <a:r>
              <a:rPr lang="en-US" sz="2000" dirty="0" smtClean="0">
                <a:hlinkClick r:id="rId6"/>
              </a:rPr>
              <a:t>CC-BY-SA</a:t>
            </a:r>
            <a:r>
              <a:rPr lang="en-US" sz="2000" dirty="0" smtClean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High Quality Code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/>
              <a:t> under </a:t>
            </a:r>
            <a:r>
              <a:rPr lang="en-US" sz="2000">
                <a:hlinkClick r:id="rId8"/>
              </a:rPr>
              <a:t>CC-BY-NC-SA</a:t>
            </a:r>
            <a:r>
              <a:rPr lang="en-US" sz="2000"/>
              <a:t> license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613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>
            <a:hlinkClick r:id="rId4" tooltip="Software University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://www.youtube.com/SoftwareUniversity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3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The fundamental principle of correct method usage: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A method should do exactly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what its name says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Nothing less (work correctly in all possible scenarios)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Nothing more (no side effects)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 case of incorrect input or incorrect preconditions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error</a:t>
            </a:r>
            <a:r>
              <a:rPr lang="en-US" dirty="0" smtClean="0"/>
              <a:t> should be returned (e.g. throw exception)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Methods: Fundamentals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942912"/>
            <a:ext cx="10667998" cy="11050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72000">
            <a:spAutoFit/>
          </a:bodyPr>
          <a:lstStyle/>
          <a:p>
            <a:pPr eaLnBrk="0" hangingPunct="0">
              <a:lnSpc>
                <a:spcPts val="3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A method should do what its name says or should indicate an error (throw an exception). Any other behavior is incorrect! </a:t>
            </a:r>
          </a:p>
        </p:txBody>
      </p:sp>
    </p:spTree>
    <p:extLst>
      <p:ext uri="{BB962C8B-B14F-4D97-AF65-F5344CB8AC3E}">
        <p14:creationId xmlns:p14="http://schemas.microsoft.com/office/powerpoint/2010/main" val="106025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Methods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2414" y="1407856"/>
            <a:ext cx="10943998" cy="2554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Sum(int[] elements)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 = 0;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foreach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element in elements)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20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sum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sum + element;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000" b="1" noProof="1">
              <a:solidFill>
                <a:srgbClr val="FB816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22414" y="4433815"/>
            <a:ext cx="10943998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CalcTriangleArea(double a, double b, double c)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 = (a + b + c) /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2;</a:t>
            </a:r>
          </a:p>
          <a:p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area = Math.Sqrt(s * (s - a) * (s - b) * (s - c));</a:t>
            </a:r>
          </a:p>
          <a:p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9" name="Picture 8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6412" y="1524000"/>
            <a:ext cx="792549" cy="79254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6412" y="4535273"/>
            <a:ext cx="792549" cy="79254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821115" y="1026856"/>
            <a:ext cx="4367662" cy="953453"/>
          </a:xfrm>
          <a:prstGeom prst="wedgeRoundRectCallout">
            <a:avLst>
              <a:gd name="adj1" fmla="val -73784"/>
              <a:gd name="adj2" fmla="val 56024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What will happen if we sum 2,000,000,000 +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2,000,000,000?</a:t>
            </a:r>
            <a:endParaRPr lang="en-US" sz="24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180012" y="3802520"/>
            <a:ext cx="5282935" cy="527804"/>
          </a:xfrm>
          <a:prstGeom prst="wedgeRoundRectCallout">
            <a:avLst>
              <a:gd name="adj1" fmla="val -57841"/>
              <a:gd name="adj2" fmla="val 52115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What will happen if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?</a:t>
            </a:r>
            <a:endParaRPr lang="en-US" sz="24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204465" y="2473237"/>
            <a:ext cx="3968625" cy="527804"/>
          </a:xfrm>
          <a:prstGeom prst="wedgeRoundRectCallout">
            <a:avLst>
              <a:gd name="adj1" fmla="val -40951"/>
              <a:gd name="adj2" fmla="val -114120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Result: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-294967296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3942899" y="5690298"/>
            <a:ext cx="5428113" cy="953453"/>
          </a:xfrm>
          <a:prstGeom prst="wedgeRoundRectCallout">
            <a:avLst>
              <a:gd name="adj1" fmla="val -57715"/>
              <a:gd name="adj2" fmla="val -51072"/>
              <a:gd name="adj3" fmla="val 16667"/>
            </a:avLst>
          </a:prstGeom>
          <a:solidFill>
            <a:srgbClr val="663606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The same result as when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4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anose="020B0609020204030204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400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sym typeface="Wingdings" panose="05000000000000000000" pitchFamily="2" charset="2"/>
              </a:rPr>
              <a:t> both triangles have the same size.</a:t>
            </a:r>
            <a:endParaRPr lang="en-US" sz="2400" b="1" noProof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Methods – Examples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2413" y="1066800"/>
            <a:ext cx="10944000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long Sum(int[] elements)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long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 = 0;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foreach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element in elements)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sum + element;</a:t>
            </a: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sum;</a:t>
            </a:r>
          </a:p>
          <a:p>
            <a:pPr>
              <a:lnSpc>
                <a:spcPct val="75000"/>
              </a:lnSpc>
            </a:pP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22413" y="3733800"/>
            <a:ext cx="10944000" cy="279307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CalcTriangleArea(double a, double b, double c)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 &lt;= 0 || b &lt;= 0 || c &lt;= 0)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throw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ArgumentException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Sides should be positive.");</a:t>
            </a:r>
          </a:p>
          <a:p>
            <a:pPr>
              <a:lnSpc>
                <a:spcPct val="75000"/>
              </a:lnSpc>
            </a:pP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 = (a + b + c) / 2;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 = Math.Sqrt(s * (s - a) * (s - b) * (s - c));</a:t>
            </a:r>
          </a:p>
          <a:p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195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area;</a:t>
            </a:r>
          </a:p>
          <a:p>
            <a:pPr>
              <a:lnSpc>
                <a:spcPct val="75000"/>
              </a:lnSpc>
            </a:pPr>
            <a:r>
              <a:rPr lang="en-US" sz="195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195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90212" y="3911701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20462" y="1219200"/>
            <a:ext cx="812699" cy="812699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52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Some methods do not indicate errors correctly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95000"/>
              </a:lnSpc>
            </a:pPr>
            <a:r>
              <a:rPr lang="en-US" dirty="0"/>
              <a:t>If the property name does not exist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 null reference exception will be thrown (implicitly)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</a:rPr>
              <a:t>i</a:t>
            </a:r>
            <a:r>
              <a:rPr lang="en-US" dirty="0"/>
              <a:t>t is not meaningful</a:t>
            </a:r>
          </a:p>
          <a:p>
            <a:pPr>
              <a:lnSpc>
                <a:spcPct val="100000"/>
              </a:lnSpc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Indicating an Error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11015" y="1987040"/>
            <a:ext cx="10665222" cy="22313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internal object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GetValue(string 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propertyName)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PropertyDescriptor descriptor =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 smtClean="0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this.propertyDescriptors[propertyName</a:t>
            </a:r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];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	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descriptor.GetDataBoundValue();</a:t>
            </a:r>
          </a:p>
          <a:p>
            <a:r>
              <a:rPr lang="en-US" sz="2000" b="1" noProof="1">
                <a:solidFill>
                  <a:srgbClr val="FB816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37812" y="2113349"/>
            <a:ext cx="792549" cy="79254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85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2866</Words>
  <Application>Microsoft Office PowerPoint</Application>
  <PresentationFormat>Custom</PresentationFormat>
  <Paragraphs>580</Paragraphs>
  <Slides>52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High-Quality Methods</vt:lpstr>
      <vt:lpstr>Table of Contents</vt:lpstr>
      <vt:lpstr>Why Do We Need Methods?</vt:lpstr>
      <vt:lpstr>Why Do We Need Methods?</vt:lpstr>
      <vt:lpstr>Why We Need Methods? (2)</vt:lpstr>
      <vt:lpstr>Using Methods: Fundamentals</vt:lpstr>
      <vt:lpstr>Bad Methods – Examples</vt:lpstr>
      <vt:lpstr>Good Methods – Examples</vt:lpstr>
      <vt:lpstr>Indicating an Error</vt:lpstr>
      <vt:lpstr>Indicating an Error (2)</vt:lpstr>
      <vt:lpstr>Symptoms of Wrong Methods</vt:lpstr>
      <vt:lpstr>Wrong Methods – Examples</vt:lpstr>
      <vt:lpstr>Strong Cohesion</vt:lpstr>
      <vt:lpstr>Acceptable Types of Cohesion</vt:lpstr>
      <vt:lpstr>Acceptable Types of Cohesion (2)</vt:lpstr>
      <vt:lpstr>Acceptable Types of Cohesion (3)</vt:lpstr>
      <vt:lpstr>Acceptable Types of Cohesion (4)</vt:lpstr>
      <vt:lpstr>Unacceptable Cohesion</vt:lpstr>
      <vt:lpstr>Strategy Pattern</vt:lpstr>
      <vt:lpstr>Strategy Pattern – Example</vt:lpstr>
      <vt:lpstr>Unacceptable Cohesion</vt:lpstr>
      <vt:lpstr>Loose Coupling</vt:lpstr>
      <vt:lpstr>Loose Coupling (2)</vt:lpstr>
      <vt:lpstr>Coupling – Example</vt:lpstr>
      <vt:lpstr>Loose Coupling – Example</vt:lpstr>
      <vt:lpstr>Tight Coupling – Example</vt:lpstr>
      <vt:lpstr>Tight Coupling in Real World Code</vt:lpstr>
      <vt:lpstr>Cohesion Problems in Real-World Code</vt:lpstr>
      <vt:lpstr>Loose Coupling and OOP</vt:lpstr>
      <vt:lpstr>Acceptable Coupling</vt:lpstr>
      <vt:lpstr>Non-Acceptable Coupling</vt:lpstr>
      <vt:lpstr>Method Parameters</vt:lpstr>
      <vt:lpstr>Methods Parameters (2)</vt:lpstr>
      <vt:lpstr>Method Parameters (3)</vt:lpstr>
      <vt:lpstr>Pass Entire Object or Its Fields?</vt:lpstr>
      <vt:lpstr>How Many Parameters a Method Should Have?</vt:lpstr>
      <vt:lpstr>Method Length</vt:lpstr>
      <vt:lpstr>Pseudocode</vt:lpstr>
      <vt:lpstr>Designing in Pseudocode</vt:lpstr>
      <vt:lpstr>Design Before Coding</vt:lpstr>
      <vt:lpstr>Pseudocode Example</vt:lpstr>
      <vt:lpstr>Public Routines in Libraries</vt:lpstr>
      <vt:lpstr>Method Deprecation</vt:lpstr>
      <vt:lpstr>Inline Routines</vt:lpstr>
      <vt:lpstr>Recursion</vt:lpstr>
      <vt:lpstr>Recursion</vt:lpstr>
      <vt:lpstr>Recursion Tips</vt:lpstr>
      <vt:lpstr>High-Quality Methods</vt:lpstr>
      <vt:lpstr>Summary</vt:lpstr>
      <vt:lpstr>High-Quality Methods</vt:lpstr>
      <vt:lpstr>License</vt:lpstr>
      <vt:lpstr>Free Trainings @ Software University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High-Quality Methods, Cohesion, Coupling</dc:title>
  <dc:subject>C# Basics Course</dc:subject>
  <dc:creator/>
  <cp:keywords>quality code,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2016-01-08T15:28:42Z</dcterms:modified>
  <cp:category>programming, quality code,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